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CEC"/>
    <a:srgbClr val="FEFBEB"/>
    <a:srgbClr val="9EBD71"/>
    <a:srgbClr val="FFFFF2"/>
    <a:srgbClr val="30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6" autoAdjust="0"/>
    <p:restoredTop sz="94884" autoAdjust="0"/>
  </p:normalViewPr>
  <p:slideViewPr>
    <p:cSldViewPr snapToGrid="0" snapToObjects="1">
      <p:cViewPr>
        <p:scale>
          <a:sx n="100" d="100"/>
          <a:sy n="100" d="100"/>
        </p:scale>
        <p:origin x="-102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15F6-1564-A144-A73C-13C2B0FCC1C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5943-7F99-3942-9070-2AD3455B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cientOliveTre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96"/>
          <a:stretch/>
        </p:blipFill>
        <p:spPr>
          <a:xfrm>
            <a:off x="4571999" y="-1"/>
            <a:ext cx="4572000" cy="277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FF_sep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2" y="2802761"/>
            <a:ext cx="918499" cy="1247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3575" y="3034182"/>
            <a:ext cx="232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500" dirty="0" err="1" smtClean="0">
                <a:solidFill>
                  <a:srgbClr val="30700F"/>
                </a:solidFill>
                <a:latin typeface="Marker Felt"/>
                <a:cs typeface="Marker Felt"/>
              </a:rPr>
              <a:t>O</a:t>
            </a:r>
            <a:r>
              <a:rPr lang="en-US" sz="2000" i="1" spc="500" dirty="0" err="1" smtClean="0">
                <a:ln w="19050" cmpd="sng">
                  <a:solidFill>
                    <a:srgbClr val="30700F"/>
                  </a:solidFill>
                </a:ln>
                <a:noFill/>
                <a:latin typeface="Marker Felt"/>
                <a:cs typeface="Marker Felt"/>
              </a:rPr>
              <a:t>rszágos</a:t>
            </a:r>
            <a:endParaRPr lang="en-US" sz="2000" i="1" spc="500" dirty="0" smtClean="0">
              <a:ln w="19050" cmpd="sng">
                <a:solidFill>
                  <a:srgbClr val="30700F"/>
                </a:solidFill>
              </a:ln>
              <a:noFill/>
              <a:latin typeface="Marker Felt"/>
              <a:cs typeface="Marker Felt"/>
            </a:endParaRPr>
          </a:p>
          <a:p>
            <a:r>
              <a:rPr lang="en-US" sz="2000" i="1" spc="500" dirty="0" err="1" smtClean="0">
                <a:solidFill>
                  <a:srgbClr val="30700F"/>
                </a:solidFill>
                <a:latin typeface="Marker Felt"/>
                <a:cs typeface="Marker Felt"/>
              </a:rPr>
              <a:t>RE</a:t>
            </a:r>
            <a:r>
              <a:rPr lang="en-US" sz="2000" i="1" spc="500" dirty="0" err="1" smtClean="0">
                <a:ln w="19050" cmpd="sng">
                  <a:solidFill>
                    <a:srgbClr val="30700F"/>
                  </a:solidFill>
                </a:ln>
                <a:noFill/>
                <a:latin typeface="Marker Felt"/>
                <a:cs typeface="Marker Felt"/>
              </a:rPr>
              <a:t>sztoratív</a:t>
            </a:r>
            <a:endParaRPr lang="en-US" sz="2000" i="1" spc="500" dirty="0" smtClean="0">
              <a:ln w="19050" cmpd="sng">
                <a:solidFill>
                  <a:srgbClr val="30700F"/>
                </a:solidFill>
              </a:ln>
              <a:noFill/>
              <a:latin typeface="Marker Felt"/>
              <a:cs typeface="Marker Felt"/>
            </a:endParaRPr>
          </a:p>
          <a:p>
            <a:r>
              <a:rPr lang="en-US" sz="2000" i="1" spc="500" dirty="0" err="1" smtClean="0">
                <a:solidFill>
                  <a:srgbClr val="30700F"/>
                </a:solidFill>
                <a:latin typeface="Marker Felt"/>
                <a:cs typeface="Marker Felt"/>
              </a:rPr>
              <a:t>KO</a:t>
            </a:r>
            <a:r>
              <a:rPr lang="en-US" sz="2000" i="1" spc="500" dirty="0" err="1" smtClean="0">
                <a:ln w="19050" cmpd="sng">
                  <a:solidFill>
                    <a:srgbClr val="30700F"/>
                  </a:solidFill>
                </a:ln>
                <a:noFill/>
                <a:latin typeface="Marker Felt"/>
                <a:cs typeface="Marker Felt"/>
              </a:rPr>
              <a:t>nferencia</a:t>
            </a:r>
            <a:endParaRPr lang="en-US" sz="2000" i="1" spc="500" dirty="0">
              <a:ln w="19050" cmpd="sng">
                <a:solidFill>
                  <a:srgbClr val="30700F"/>
                </a:solidFill>
              </a:ln>
              <a:noFill/>
              <a:latin typeface="Marker Felt"/>
              <a:cs typeface="Marker Felt"/>
            </a:endParaRPr>
          </a:p>
        </p:txBody>
      </p:sp>
      <p:pic>
        <p:nvPicPr>
          <p:cNvPr id="8" name="Picture 7" descr="OREK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934577"/>
            <a:ext cx="1196238" cy="111526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5368"/>
              </p:ext>
            </p:extLst>
          </p:nvPr>
        </p:nvGraphicFramePr>
        <p:xfrm>
          <a:off x="209065" y="160566"/>
          <a:ext cx="4261335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935"/>
                <a:gridCol w="3200400"/>
              </a:tblGrid>
              <a:tr h="129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12:30-12:50</a:t>
                      </a: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Ismerik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-e a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középiskolai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tanárok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a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helyreállító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módszerek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által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nyújtott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lehetőségeket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?</a:t>
                      </a: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Baranyai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Dóra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pedagógus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(ELTE PPK)</a:t>
                      </a:r>
                      <a:r>
                        <a:rPr lang="en-US" sz="12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</a:tr>
              <a:tr h="49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12:50-13.20</a:t>
                      </a:r>
                      <a:r>
                        <a:rPr lang="en-US" sz="1300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300" b="1" dirty="0">
                        <a:solidFill>
                          <a:srgbClr val="9EBD7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kern="1200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Hozzászólások</a:t>
                      </a:r>
                      <a:r>
                        <a:rPr lang="en-US" sz="1300" b="1" kern="1200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konferencia</a:t>
                      </a:r>
                      <a:r>
                        <a:rPr lang="en-US" sz="1300" b="1" kern="1200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300" b="1" kern="1200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zárása</a:t>
                      </a:r>
                      <a:r>
                        <a:rPr lang="en-US" sz="1300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300" b="1" dirty="0">
                        <a:solidFill>
                          <a:srgbClr val="9EBD7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</a:tr>
            </a:tbl>
          </a:graphicData>
        </a:graphic>
      </p:graphicFrame>
      <p:pic>
        <p:nvPicPr>
          <p:cNvPr id="13" name="Picture 12" descr="olive-branch-with-black-olives0.jpg"/>
          <p:cNvPicPr>
            <a:picLocks noChangeAspect="1"/>
          </p:cNvPicPr>
          <p:nvPr/>
        </p:nvPicPr>
        <p:blipFill>
          <a:blip r:embed="rId6">
            <a:alphaModFix amt="7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1" b="97074" l="2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8" y="3354292"/>
            <a:ext cx="2442632" cy="127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9"/>
          <p:cNvSpPr txBox="1"/>
          <p:nvPr/>
        </p:nvSpPr>
        <p:spPr>
          <a:xfrm>
            <a:off x="4733925" y="4093811"/>
            <a:ext cx="42908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9EBD71"/>
                </a:solidFill>
                <a:latin typeface="Marker Felt"/>
                <a:cs typeface="Marker Felt"/>
              </a:rPr>
              <a:t>Új</a:t>
            </a:r>
            <a:r>
              <a:rPr lang="en-US" sz="1400" i="1" dirty="0" smtClean="0">
                <a:solidFill>
                  <a:srgbClr val="9EBD71"/>
                </a:solidFill>
                <a:latin typeface="Marker Felt"/>
                <a:cs typeface="Marker Felt"/>
              </a:rPr>
              <a:t> </a:t>
            </a:r>
            <a:r>
              <a:rPr lang="en-US" sz="1400" i="1" dirty="0" err="1" smtClean="0">
                <a:solidFill>
                  <a:srgbClr val="9EBD71"/>
                </a:solidFill>
                <a:latin typeface="Marker Felt"/>
                <a:cs typeface="Marker Felt"/>
              </a:rPr>
              <a:t>eszközökkel</a:t>
            </a:r>
            <a:r>
              <a:rPr lang="en-US" sz="1400" i="1" dirty="0">
                <a:solidFill>
                  <a:srgbClr val="9EBD71"/>
                </a:solidFill>
                <a:latin typeface="Marker Felt"/>
                <a:cs typeface="Marker Felt"/>
              </a:rPr>
              <a:t> </a:t>
            </a:r>
            <a:endParaRPr lang="hu-HU" sz="1400" i="1" dirty="0" smtClean="0">
              <a:solidFill>
                <a:srgbClr val="9EBD71"/>
              </a:solidFill>
              <a:latin typeface="Marker Felt"/>
              <a:cs typeface="Marker Felt"/>
            </a:endParaRPr>
          </a:p>
          <a:p>
            <a:pPr algn="ctr"/>
            <a:r>
              <a:rPr lang="en-US" sz="1400" i="1" dirty="0" smtClean="0">
                <a:solidFill>
                  <a:srgbClr val="9EBD71"/>
                </a:solidFill>
                <a:latin typeface="Marker Felt"/>
                <a:cs typeface="Marker Felt"/>
              </a:rPr>
              <a:t>a </a:t>
            </a:r>
            <a:r>
              <a:rPr lang="en-US" sz="1400" i="1" dirty="0" err="1" smtClean="0">
                <a:solidFill>
                  <a:srgbClr val="9EBD71"/>
                </a:solidFill>
                <a:latin typeface="Marker Felt"/>
                <a:cs typeface="Marker Felt"/>
              </a:rPr>
              <a:t>közösségek</a:t>
            </a:r>
            <a:r>
              <a:rPr lang="en-US" sz="1400" i="1" dirty="0" smtClean="0">
                <a:solidFill>
                  <a:srgbClr val="9EBD71"/>
                </a:solidFill>
                <a:latin typeface="Marker Felt"/>
                <a:cs typeface="Marker Felt"/>
              </a:rPr>
              <a:t> </a:t>
            </a:r>
            <a:r>
              <a:rPr lang="en-US" sz="1400" i="1" dirty="0" err="1" smtClean="0">
                <a:solidFill>
                  <a:srgbClr val="9EBD71"/>
                </a:solidFill>
                <a:latin typeface="Marker Felt"/>
                <a:cs typeface="Marker Felt"/>
              </a:rPr>
              <a:t>szolgálatában</a:t>
            </a:r>
            <a:endParaRPr lang="en-US" sz="1400" i="1" dirty="0">
              <a:solidFill>
                <a:srgbClr val="9EBD71"/>
              </a:solidFill>
              <a:latin typeface="Marker Felt"/>
              <a:cs typeface="Marker Felt"/>
            </a:endParaRPr>
          </a:p>
          <a:p>
            <a:pPr algn="ctr"/>
            <a:endParaRPr lang="hu-HU" sz="1200" dirty="0" smtClean="0">
              <a:latin typeface="Marker Felt"/>
              <a:cs typeface="Marker Felt"/>
            </a:endParaRPr>
          </a:p>
          <a:p>
            <a:pPr algn="ctr"/>
            <a:r>
              <a:rPr lang="en-US" sz="1400" dirty="0">
                <a:latin typeface="Marker Felt"/>
                <a:cs typeface="Marker Felt"/>
              </a:rPr>
              <a:t>a </a:t>
            </a:r>
            <a:r>
              <a:rPr lang="en-US" sz="1400" dirty="0" err="1">
                <a:latin typeface="Marker Felt"/>
                <a:cs typeface="Marker Felt"/>
              </a:rPr>
              <a:t>Gál</a:t>
            </a:r>
            <a:r>
              <a:rPr lang="en-US" sz="1400" dirty="0">
                <a:latin typeface="Marker Felt"/>
                <a:cs typeface="Marker Felt"/>
              </a:rPr>
              <a:t> </a:t>
            </a:r>
            <a:r>
              <a:rPr lang="en-US" sz="1400" dirty="0" err="1">
                <a:latin typeface="Marker Felt"/>
                <a:cs typeface="Marker Felt"/>
              </a:rPr>
              <a:t>Ferenc</a:t>
            </a:r>
            <a:r>
              <a:rPr lang="en-US" sz="1400" dirty="0">
                <a:latin typeface="Marker Felt"/>
                <a:cs typeface="Marker Felt"/>
              </a:rPr>
              <a:t> </a:t>
            </a:r>
            <a:r>
              <a:rPr lang="en-US" sz="1400" dirty="0" err="1">
                <a:latin typeface="Marker Felt"/>
                <a:cs typeface="Marker Felt"/>
              </a:rPr>
              <a:t>Főiskolán</a:t>
            </a:r>
            <a:r>
              <a:rPr lang="en-US" sz="1400" dirty="0">
                <a:latin typeface="Marker Felt"/>
                <a:cs typeface="Marker Felt"/>
              </a:rPr>
              <a:t>,</a:t>
            </a:r>
            <a:r>
              <a:rPr lang="hu-HU" sz="1400" dirty="0">
                <a:latin typeface="Marker Felt"/>
                <a:cs typeface="Marker Felt"/>
              </a:rPr>
              <a:t> </a:t>
            </a:r>
            <a:r>
              <a:rPr lang="en-US" sz="1400" dirty="0">
                <a:latin typeface="Marker Felt"/>
                <a:cs typeface="Marker Felt"/>
              </a:rPr>
              <a:t>Szeged, </a:t>
            </a:r>
            <a:r>
              <a:rPr lang="en-US" sz="1400" dirty="0" err="1">
                <a:latin typeface="Marker Felt"/>
                <a:cs typeface="Marker Felt"/>
              </a:rPr>
              <a:t>Dóm</a:t>
            </a:r>
            <a:r>
              <a:rPr lang="en-US" sz="1400" dirty="0">
                <a:latin typeface="Marker Felt"/>
                <a:cs typeface="Marker Felt"/>
              </a:rPr>
              <a:t> </a:t>
            </a:r>
            <a:r>
              <a:rPr lang="en-US" sz="1400" dirty="0" err="1">
                <a:latin typeface="Marker Felt"/>
                <a:cs typeface="Marker Felt"/>
              </a:rPr>
              <a:t>tér</a:t>
            </a:r>
            <a:r>
              <a:rPr lang="en-US" sz="1400" dirty="0">
                <a:latin typeface="Marker Felt"/>
                <a:cs typeface="Marker Felt"/>
              </a:rPr>
              <a:t> 6.</a:t>
            </a:r>
            <a:endParaRPr lang="hu-HU" sz="1400" dirty="0">
              <a:latin typeface="Marker Felt"/>
              <a:cs typeface="Marker Felt"/>
            </a:endParaRPr>
          </a:p>
          <a:p>
            <a:pPr algn="ctr"/>
            <a:r>
              <a:rPr lang="hu-HU" sz="1400" dirty="0">
                <a:latin typeface="Marker Felt"/>
                <a:cs typeface="Marker Felt"/>
              </a:rPr>
              <a:t>az Irgalmasság Szentévében, </a:t>
            </a:r>
            <a:r>
              <a:rPr lang="en-US" sz="1400" dirty="0">
                <a:latin typeface="Marker Felt"/>
                <a:cs typeface="Marker Felt"/>
              </a:rPr>
              <a:t>2016. </a:t>
            </a:r>
            <a:r>
              <a:rPr lang="en-US" sz="1400" dirty="0" err="1">
                <a:latin typeface="Marker Felt"/>
                <a:cs typeface="Marker Felt"/>
              </a:rPr>
              <a:t>január</a:t>
            </a:r>
            <a:r>
              <a:rPr lang="en-US" sz="1400" dirty="0">
                <a:latin typeface="Marker Felt"/>
                <a:cs typeface="Marker Felt"/>
              </a:rPr>
              <a:t> 15</a:t>
            </a:r>
            <a:r>
              <a:rPr lang="hu-HU" sz="1400" dirty="0" err="1">
                <a:latin typeface="Marker Felt"/>
                <a:cs typeface="Marker Felt"/>
              </a:rPr>
              <a:t>-én</a:t>
            </a:r>
            <a:r>
              <a:rPr lang="hu-HU" sz="1000" i="1" dirty="0" smtClean="0"/>
              <a:t> </a:t>
            </a:r>
          </a:p>
          <a:p>
            <a:pPr algn="r">
              <a:spcBef>
                <a:spcPts val="600"/>
              </a:spcBef>
            </a:pPr>
            <a:r>
              <a:rPr lang="hu-HU" sz="1200" i="1" dirty="0" smtClean="0"/>
              <a:t>„</a:t>
            </a:r>
            <a:r>
              <a:rPr lang="hu-HU" sz="1200" i="1" dirty="0"/>
              <a:t>Nem az egészségeseknek kell az orvos, hanem a betegeknek. </a:t>
            </a:r>
            <a:endParaRPr lang="hu-HU" sz="1200" i="1" dirty="0" smtClean="0"/>
          </a:p>
          <a:p>
            <a:pPr algn="r"/>
            <a:r>
              <a:rPr lang="hu-HU" sz="1200" i="1" dirty="0" smtClean="0"/>
              <a:t>Nem </a:t>
            </a:r>
            <a:r>
              <a:rPr lang="hu-HU" sz="1200" i="1" dirty="0"/>
              <a:t>az igazakat jöttem hívni, hanem a bűnösöket.” </a:t>
            </a:r>
            <a:endParaRPr lang="hu-HU" sz="1200" i="1" dirty="0" smtClean="0"/>
          </a:p>
          <a:p>
            <a:pPr algn="r"/>
            <a:r>
              <a:rPr lang="hu-HU" sz="1200" i="1" dirty="0" err="1" smtClean="0"/>
              <a:t>Mk</a:t>
            </a:r>
            <a:r>
              <a:rPr lang="hu-HU" sz="1200" i="1" dirty="0" smtClean="0"/>
              <a:t> </a:t>
            </a:r>
            <a:r>
              <a:rPr lang="hu-HU" sz="1200" i="1" dirty="0"/>
              <a:t>2,17</a:t>
            </a:r>
          </a:p>
          <a:p>
            <a:pPr algn="ctr"/>
            <a:r>
              <a:rPr lang="en-US" sz="1400" dirty="0" smtClean="0">
                <a:solidFill>
                  <a:srgbClr val="30700F"/>
                </a:solidFill>
                <a:latin typeface="Marker Felt"/>
                <a:cs typeface="Marker Felt"/>
              </a:rPr>
              <a:t>Program</a:t>
            </a:r>
          </a:p>
          <a:p>
            <a:pPr algn="ctr"/>
            <a:r>
              <a:rPr lang="en-US" sz="1400" dirty="0" smtClean="0">
                <a:effectLst/>
                <a:latin typeface="Marker Felt"/>
                <a:cs typeface="Marker Felt"/>
              </a:rPr>
              <a:t>9:00-11:00 </a:t>
            </a:r>
            <a:r>
              <a:rPr lang="en-US" sz="1400" dirty="0" err="1" smtClean="0">
                <a:effectLst/>
                <a:latin typeface="Marker Felt"/>
                <a:cs typeface="Marker Felt"/>
              </a:rPr>
              <a:t>Plenáris</a:t>
            </a:r>
            <a:r>
              <a:rPr lang="en-US" sz="1400" dirty="0" smtClean="0">
                <a:effectLst/>
                <a:latin typeface="Marker Felt"/>
                <a:cs typeface="Marker Felt"/>
              </a:rPr>
              <a:t> </a:t>
            </a:r>
            <a:r>
              <a:rPr lang="en-US" sz="1400" dirty="0" err="1" smtClean="0">
                <a:effectLst/>
                <a:latin typeface="Marker Felt"/>
                <a:cs typeface="Marker Felt"/>
              </a:rPr>
              <a:t>előadások</a:t>
            </a:r>
            <a:endParaRPr lang="en-US" sz="1400" dirty="0"/>
          </a:p>
          <a:p>
            <a:pPr algn="ctr"/>
            <a:r>
              <a:rPr lang="en-US" sz="1400" dirty="0" smtClean="0">
                <a:effectLst/>
                <a:latin typeface="Marker Felt"/>
                <a:cs typeface="Marker Felt"/>
              </a:rPr>
              <a:t>11:30-13:20 </a:t>
            </a:r>
            <a:r>
              <a:rPr lang="en-US" sz="1400" dirty="0" err="1" smtClean="0">
                <a:effectLst/>
                <a:latin typeface="Marker Felt"/>
                <a:cs typeface="Marker Felt"/>
              </a:rPr>
              <a:t>Szimpózium</a:t>
            </a:r>
            <a:r>
              <a:rPr lang="en-US" sz="1400" dirty="0" smtClean="0">
                <a:effectLst/>
                <a:latin typeface="Marker Felt"/>
                <a:cs typeface="Marker Felt"/>
              </a:rPr>
              <a:t> </a:t>
            </a:r>
            <a:r>
              <a:rPr lang="en-US" sz="1400" dirty="0" err="1" smtClean="0">
                <a:effectLst/>
                <a:latin typeface="Marker Felt"/>
                <a:cs typeface="Marker Felt"/>
              </a:rPr>
              <a:t>előadások</a:t>
            </a:r>
            <a:endParaRPr lang="en-US" sz="1400" dirty="0" smtClean="0">
              <a:effectLst/>
              <a:latin typeface="Marker Felt"/>
              <a:cs typeface="Marker Felt"/>
            </a:endParaRPr>
          </a:p>
          <a:p>
            <a:pPr algn="ctr"/>
            <a:r>
              <a:rPr lang="en-US" sz="1400" dirty="0" smtClean="0">
                <a:effectLst/>
                <a:latin typeface="Marker Felt"/>
                <a:cs typeface="Marker Felt"/>
              </a:rPr>
              <a:t>12:50-13:20 </a:t>
            </a:r>
            <a:r>
              <a:rPr lang="en-US" sz="1400" dirty="0" err="1">
                <a:latin typeface="Marker Felt"/>
                <a:cs typeface="Marker Felt"/>
              </a:rPr>
              <a:t>K</a:t>
            </a:r>
            <a:r>
              <a:rPr lang="en-US" sz="1400" dirty="0" err="1" smtClean="0">
                <a:effectLst/>
                <a:latin typeface="Marker Felt"/>
                <a:cs typeface="Marker Felt"/>
              </a:rPr>
              <a:t>onferencia</a:t>
            </a:r>
            <a:r>
              <a:rPr lang="en-US" sz="1400" dirty="0" smtClean="0">
                <a:effectLst/>
                <a:latin typeface="Marker Felt"/>
                <a:cs typeface="Marker Felt"/>
              </a:rPr>
              <a:t> </a:t>
            </a:r>
            <a:r>
              <a:rPr lang="en-US" sz="1400" dirty="0" err="1" smtClean="0">
                <a:effectLst/>
                <a:latin typeface="Marker Felt"/>
                <a:cs typeface="Marker Felt"/>
              </a:rPr>
              <a:t>zárása</a:t>
            </a:r>
            <a:endParaRPr lang="en-US" sz="1400" dirty="0" smtClean="0">
              <a:effectLst/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87724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65" y="170689"/>
            <a:ext cx="436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0700F"/>
                </a:solidFill>
                <a:latin typeface="Marker Felt"/>
                <a:cs typeface="Marker Felt"/>
              </a:rPr>
              <a:t>Program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81941"/>
              </p:ext>
            </p:extLst>
          </p:nvPr>
        </p:nvGraphicFramePr>
        <p:xfrm>
          <a:off x="76200" y="894760"/>
          <a:ext cx="4495799" cy="6039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323"/>
                <a:gridCol w="3458476"/>
              </a:tblGrid>
              <a:tr h="49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08:00-09:00</a:t>
                      </a:r>
                      <a:endParaRPr lang="en-US" sz="13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Regisztráció</a:t>
                      </a:r>
                      <a:endParaRPr lang="en-US" sz="13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09:00-09:05</a:t>
                      </a:r>
                      <a:endParaRPr lang="en-US" sz="12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cap="small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Köszöntő</a:t>
                      </a:r>
                      <a:endParaRPr lang="en-US" sz="1200" b="0" cap="small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Dr. </a:t>
                      </a:r>
                      <a:r>
                        <a:rPr lang="en-US" sz="1200" b="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Csomortáni</a:t>
                      </a:r>
                      <a:r>
                        <a:rPr lang="en-US" sz="1200" b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D. </a:t>
                      </a:r>
                      <a:r>
                        <a:rPr lang="en-US" sz="1200" b="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Zoltán</a:t>
                      </a:r>
                      <a:r>
                        <a:rPr lang="en-US" sz="1200" b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a </a:t>
                      </a:r>
                      <a:r>
                        <a:rPr lang="en-US" sz="1200" b="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konferencia</a:t>
                      </a:r>
                      <a:r>
                        <a:rPr lang="en-US" sz="1200" b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elnöke</a:t>
                      </a:r>
                      <a:endParaRPr lang="en-US" sz="12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1200" b="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adjunktus</a:t>
                      </a:r>
                      <a:r>
                        <a:rPr lang="en-US" sz="1200" b="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GFF, ELTE PPK NI</a:t>
                      </a:r>
                      <a:r>
                        <a:rPr lang="en-US" sz="1200" b="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)</a:t>
                      </a:r>
                      <a:endParaRPr lang="hu-HU" sz="1200" b="0" i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0" i="0" cap="small" baseline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Megnyitó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0" i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Dr. </a:t>
                      </a:r>
                      <a:r>
                        <a:rPr lang="hu-HU" sz="1200" b="0" i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Kiss-Rigó</a:t>
                      </a:r>
                      <a:r>
                        <a:rPr lang="hu-HU" sz="1200" b="0" i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László,</a:t>
                      </a:r>
                      <a:r>
                        <a:rPr lang="hu-HU" sz="1200" b="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szeged-csanádi püspök</a:t>
                      </a:r>
                      <a:endParaRPr lang="en-US" sz="1200" b="0" i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09:05-11.00</a:t>
                      </a:r>
                      <a:endParaRPr lang="en-US" sz="13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Plenáris</a:t>
                      </a:r>
                      <a:r>
                        <a:rPr lang="en-US" sz="1300" b="1" dirty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előadások</a:t>
                      </a:r>
                      <a:endParaRPr lang="en-US" sz="13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46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9:05-9:30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Az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Egyház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és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közösségei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-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az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éltető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kapcsolatok</a:t>
                      </a:r>
                      <a:endParaRPr lang="en-US" sz="1200" cap="small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Dr.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Kozma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Gábor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rektor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(GFF)</a:t>
                      </a:r>
                      <a:endParaRPr lang="en-US" sz="1200" i="1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992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9:30-10:00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Két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évtized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a 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resztoratív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úton</a:t>
                      </a:r>
                      <a:r>
                        <a:rPr lang="en-US" sz="1200" cap="small" baseline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-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A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helyreállító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szemlélet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bevezetésének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és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alkalmazásának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hazai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tapasztalatai</a:t>
                      </a:r>
                      <a:endParaRPr lang="en-US" sz="1200" cap="small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Negrea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Vidia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igazgató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klinikai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szakpszichológus</a:t>
                      </a:r>
                      <a:endParaRPr lang="en-US" sz="12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(Central and Eastern Europe at IIRP Europe)</a:t>
                      </a:r>
                      <a:endParaRPr lang="en-US" sz="1200" i="1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06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10:00-10:30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Konfliktusok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és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különbségek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kezelése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körökkel</a:t>
                      </a:r>
                      <a:r>
                        <a:rPr lang="en-US" sz="1200" cap="small" baseline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-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A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helyreállító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szemlélet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új-zélandi</a:t>
                      </a: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alkalmazása</a:t>
                      </a:r>
                      <a:endParaRPr lang="en-US" sz="1200" cap="small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Dr.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Kecskeméti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Mária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senior lecturer</a:t>
                      </a:r>
                      <a:endParaRPr lang="en-US" sz="12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1200" i="1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Te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i="1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Oraanga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School of Human Development and Movement Studies, University of Waikato, New-Zealand)</a:t>
                      </a:r>
                      <a:endParaRPr lang="en-US" sz="1200" i="1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7179"/>
              </p:ext>
            </p:extLst>
          </p:nvPr>
        </p:nvGraphicFramePr>
        <p:xfrm>
          <a:off x="4571999" y="148807"/>
          <a:ext cx="4376002" cy="6547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15"/>
                <a:gridCol w="3370987"/>
              </a:tblGrid>
              <a:tr h="125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10:30-11:00</a:t>
                      </a: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cap="small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 </a:t>
                      </a:r>
                      <a:r>
                        <a:rPr lang="en-US" sz="1200" cap="small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büntetés-végrehajtás</a:t>
                      </a:r>
                      <a:r>
                        <a:rPr lang="en-US" sz="1200" cap="small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resztoratív</a:t>
                      </a:r>
                      <a:r>
                        <a:rPr lang="en-US" sz="1200" cap="small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alapú</a:t>
                      </a:r>
                      <a:r>
                        <a:rPr lang="en-US" sz="1200" cap="small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cap="small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tevékenysége</a:t>
                      </a:r>
                      <a:endParaRPr lang="en-US" sz="1200" cap="small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Tikász</a:t>
                      </a:r>
                      <a:r>
                        <a:rPr lang="en-US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Sándor</a:t>
                      </a:r>
                      <a:r>
                        <a:rPr lang="en-US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bv</a:t>
                      </a:r>
                      <a:r>
                        <a:rPr lang="en-US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dandártábornok</a:t>
                      </a:r>
                      <a:r>
                        <a:rPr lang="en-US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intézetparancsnok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Szegedi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Fegyház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és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Börtön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GFF, 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mb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 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oktató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)</a:t>
                      </a:r>
                      <a:endParaRPr lang="en-US" sz="1200" i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</a:tr>
              <a:tr h="49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11</a:t>
                      </a:r>
                      <a:r>
                        <a:rPr lang="en-US" sz="1300" b="1" dirty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:00-11:30</a:t>
                      </a:r>
                      <a:endParaRPr lang="en-US" sz="1300" b="1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en-US" sz="1300" b="1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Kávészünet</a:t>
                      </a:r>
                      <a:endParaRPr lang="en-US" sz="1300" b="1" dirty="0">
                        <a:solidFill>
                          <a:srgbClr val="9EBD7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</a:tr>
              <a:tr h="727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11:30-13.20</a:t>
                      </a:r>
                      <a:r>
                        <a:rPr lang="en-US" sz="1300" b="1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300" b="1" dirty="0">
                        <a:solidFill>
                          <a:srgbClr val="9EBD7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cap="small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Szimpózium</a:t>
                      </a:r>
                      <a:r>
                        <a:rPr lang="en-US" sz="1300" b="1" kern="1200" cap="small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- A </a:t>
                      </a:r>
                      <a:r>
                        <a:rPr lang="en-US" sz="1300" b="1" kern="1200" cap="small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resztoratív</a:t>
                      </a:r>
                      <a:r>
                        <a:rPr lang="en-US" sz="1300" b="1" kern="1200" cap="small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300" b="1" kern="1200" cap="small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szemlélet</a:t>
                      </a:r>
                      <a:r>
                        <a:rPr lang="en-US" sz="1300" b="1" kern="1200" cap="small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300" b="1" kern="1200" cap="small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iskolai</a:t>
                      </a:r>
                      <a:r>
                        <a:rPr lang="en-US" sz="1300" b="1" kern="1200" cap="small" dirty="0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300" b="1" kern="1200" cap="small" dirty="0" err="1" smtClean="0">
                          <a:solidFill>
                            <a:srgbClr val="9EBD7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lehetőségei</a:t>
                      </a:r>
                      <a:endParaRPr lang="en-US" sz="1300" b="1" kern="1200" cap="small" dirty="0" smtClean="0">
                        <a:solidFill>
                          <a:srgbClr val="9EBD7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T="135255" marB="135255"/>
                </a:tc>
              </a:tr>
              <a:tr h="129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11:30-11:50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Resztoratív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szemlélettel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a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középiskolások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jóllétéért</a:t>
                      </a:r>
                      <a:r>
                        <a:rPr lang="en-US" sz="1200" kern="1200" cap="small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-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Egy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kutatás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tapasztalatai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és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gondolatok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a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folytatásról</a:t>
                      </a:r>
                      <a:endParaRPr lang="en-US" sz="1200" kern="1200" cap="small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Dr.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Csomortáni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D.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Zoltán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adjunktus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(GFF, ELTE PPK NI)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</a:tr>
              <a:tr h="1463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11:50-12:10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Kapcsolatépítő-helyreállító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szemlélet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alakulása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egy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speciális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iskola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pedagógusai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körében</a:t>
                      </a:r>
                      <a:endParaRPr lang="en-US" sz="1200" kern="1200" cap="small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Dr.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Petróczi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Erzsébet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főiskolai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tanár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(GFF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Társadalomtudományi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és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Szociális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Képzési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Kar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</a:p>
                  </a:txBody>
                  <a:tcPr marT="135255" marB="135255"/>
                </a:tc>
              </a:tr>
              <a:tr h="129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12:10-12:30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T="135255" marB="135255"/>
                </a:tc>
                <a:tc>
                  <a:txBody>
                    <a:bodyPr/>
                    <a:lstStyle/>
                    <a:p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Helyreállító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módszerek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az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alsótagozatos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tanulási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nehézségekkel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küzdő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tanulók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integrációjának</a:t>
                      </a:r>
                      <a:r>
                        <a:rPr lang="en-US" sz="1200" kern="1200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elősegítésére</a:t>
                      </a:r>
                      <a:endParaRPr lang="en-US" sz="1200" kern="1200" cap="small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Kovács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Anett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gyógypedagógus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Fővárosi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Pedagógiai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Szakszolgálat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II. 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kerület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</a:p>
                  </a:txBody>
                  <a:tcPr marT="135255" marB="1352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18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320</Words>
  <Application>Microsoft Office PowerPoint</Application>
  <PresentationFormat>Diavetítés a képernyőre (4:3 oldalarány)</PresentationFormat>
  <Paragraphs>63</Paragraphs>
  <Slides>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3" baseType="lpstr">
      <vt:lpstr>Office Theme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Zoltan Csomortani</dc:creator>
  <cp:lastModifiedBy>Kozma Gábor</cp:lastModifiedBy>
  <cp:revision>32</cp:revision>
  <cp:lastPrinted>2015-12-29T15:26:28Z</cp:lastPrinted>
  <dcterms:created xsi:type="dcterms:W3CDTF">2015-12-17T06:24:39Z</dcterms:created>
  <dcterms:modified xsi:type="dcterms:W3CDTF">2016-01-13T11:18:19Z</dcterms:modified>
</cp:coreProperties>
</file>